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418" y="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AB298C8-CCAB-456C-AA82-B43BB86BE61F}" type="datetimeFigureOut">
              <a:rPr lang="en-US" smtClean="0"/>
              <a:t>3/1/2018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00242B3-38F7-44C8-8747-7DF45143864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0242B3-38F7-44C8-8747-7DF45143864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0242B3-38F7-44C8-8747-7DF45143864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0242B3-38F7-44C8-8747-7DF45143864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00242B3-38F7-44C8-8747-7DF45143864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0242B3-38F7-44C8-8747-7DF45143864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00242B3-38F7-44C8-8747-7DF45143864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00242B3-38F7-44C8-8747-7DF45143864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AB298C8-CCAB-456C-AA82-B43BB86BE61F}" type="datetimeFigureOut">
              <a:rPr lang="en-US" smtClean="0"/>
              <a:t>3/1/2018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00242B3-38F7-44C8-8747-7DF45143864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CAB298C8-CCAB-456C-AA82-B43BB86BE61F}" type="datetimeFigureOut">
              <a:rPr lang="en-US" smtClean="0"/>
              <a:t>3/1/2018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00242B3-38F7-44C8-8747-7DF45143864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AB298C8-CCAB-456C-AA82-B43BB86BE61F}" type="datetimeFigureOut">
              <a:rPr lang="en-US" smtClean="0"/>
              <a:t>3/1/2018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00242B3-38F7-44C8-8747-7DF45143864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AB298C8-CCAB-456C-AA82-B43BB86BE61F}" type="datetimeFigureOut">
              <a:rPr lang="en-US" smtClean="0"/>
              <a:t>3/1/2018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00242B3-38F7-44C8-8747-7DF45143864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giveto.ucsd.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Sponsorships</a:t>
            </a:r>
            <a:endParaRPr lang="en-US" dirty="0"/>
          </a:p>
        </p:txBody>
      </p:sp>
      <p:sp>
        <p:nvSpPr>
          <p:cNvPr id="3" name="Subtitle 2"/>
          <p:cNvSpPr>
            <a:spLocks noGrp="1"/>
          </p:cNvSpPr>
          <p:nvPr>
            <p:ph type="subTitle" idx="1"/>
          </p:nvPr>
        </p:nvSpPr>
        <p:spPr/>
        <p:txBody>
          <a:bodyPr/>
          <a:lstStyle/>
          <a:p>
            <a:r>
              <a:rPr lang="en-US" dirty="0" smtClean="0"/>
              <a:t>August 2017</a:t>
            </a:r>
            <a:endParaRPr lang="en-US" dirty="0"/>
          </a:p>
        </p:txBody>
      </p:sp>
    </p:spTree>
    <p:extLst>
      <p:ext uri="{BB962C8B-B14F-4D97-AF65-F5344CB8AC3E}">
        <p14:creationId xmlns:p14="http://schemas.microsoft.com/office/powerpoint/2010/main" val="8368440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Documenting and Accepting Payments for </a:t>
            </a:r>
            <a:r>
              <a:rPr lang="en-US" dirty="0" smtClean="0"/>
              <a:t>Sponsorships</a:t>
            </a:r>
            <a:endParaRPr lang="en-US" dirty="0"/>
          </a:p>
        </p:txBody>
      </p:sp>
      <p:pic>
        <p:nvPicPr>
          <p:cNvPr id="1030"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11514" y="1481138"/>
            <a:ext cx="3720971" cy="4525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89579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Payments for sponsorships that qualify as gifts must be directed to the Gift </a:t>
            </a:r>
            <a:r>
              <a:rPr lang="en-US" smtClean="0"/>
              <a:t>Processing Office, </a:t>
            </a:r>
            <a:r>
              <a:rPr lang="en-US" dirty="0" smtClean="0"/>
              <a:t>either by checks or by directing the sponsor to the UC San Diego giving </a:t>
            </a:r>
            <a:r>
              <a:rPr lang="en-US" dirty="0"/>
              <a:t>website </a:t>
            </a:r>
            <a:r>
              <a:rPr lang="en-US" dirty="0" smtClean="0">
                <a:hlinkClick r:id="rId2"/>
              </a:rPr>
              <a:t>https</a:t>
            </a:r>
            <a:r>
              <a:rPr lang="en-US" dirty="0">
                <a:hlinkClick r:id="rId2"/>
              </a:rPr>
              <a:t>://giveto.ucsd.edu</a:t>
            </a:r>
            <a:r>
              <a:rPr lang="en-US" dirty="0" smtClean="0">
                <a:hlinkClick r:id="rId2"/>
              </a:rPr>
              <a:t>/</a:t>
            </a:r>
            <a:r>
              <a:rPr lang="en-US" dirty="0" smtClean="0"/>
              <a:t>. A link to the event fund number can set up to take the sponsor directly to the fund. </a:t>
            </a:r>
          </a:p>
          <a:p>
            <a:r>
              <a:rPr lang="en-US" u="sng" dirty="0" smtClean="0"/>
              <a:t>DO NOT </a:t>
            </a:r>
            <a:r>
              <a:rPr lang="en-US" dirty="0" smtClean="0"/>
              <a:t>set up a PayPal account or other method of payment as we may not be able to process it as a gift. Also if payment is directed to you personally, it could trigger personal taxable income.  </a:t>
            </a:r>
          </a:p>
          <a:p>
            <a:endParaRPr lang="en-US" dirty="0"/>
          </a:p>
        </p:txBody>
      </p:sp>
      <p:sp>
        <p:nvSpPr>
          <p:cNvPr id="3" name="Title 2"/>
          <p:cNvSpPr>
            <a:spLocks noGrp="1"/>
          </p:cNvSpPr>
          <p:nvPr>
            <p:ph type="title"/>
          </p:nvPr>
        </p:nvSpPr>
        <p:spPr/>
        <p:txBody>
          <a:bodyPr>
            <a:normAutofit fontScale="90000"/>
          </a:bodyPr>
          <a:lstStyle/>
          <a:p>
            <a:r>
              <a:rPr lang="en-US" dirty="0"/>
              <a:t>Documenting and Accepting Payments for </a:t>
            </a:r>
            <a:r>
              <a:rPr lang="en-US" dirty="0" smtClean="0"/>
              <a:t>Sponsorship</a:t>
            </a:r>
            <a:endParaRPr lang="en-US" dirty="0"/>
          </a:p>
        </p:txBody>
      </p:sp>
    </p:spTree>
    <p:extLst>
      <p:ext uri="{BB962C8B-B14F-4D97-AF65-F5344CB8AC3E}">
        <p14:creationId xmlns:p14="http://schemas.microsoft.com/office/powerpoint/2010/main" val="488764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If the Company wishes to sponsor an event with benefits that qualify the sponsorship as advertising, work with your Business Officer to set up and handle the payment, as it will not be processed as a gift.  </a:t>
            </a:r>
            <a:endParaRPr lang="en-US" dirty="0"/>
          </a:p>
        </p:txBody>
      </p:sp>
      <p:sp>
        <p:nvSpPr>
          <p:cNvPr id="3" name="Title 2"/>
          <p:cNvSpPr>
            <a:spLocks noGrp="1"/>
          </p:cNvSpPr>
          <p:nvPr>
            <p:ph type="title"/>
          </p:nvPr>
        </p:nvSpPr>
        <p:spPr/>
        <p:txBody>
          <a:bodyPr>
            <a:normAutofit fontScale="90000"/>
          </a:bodyPr>
          <a:lstStyle/>
          <a:p>
            <a:r>
              <a:rPr lang="en-US" dirty="0"/>
              <a:t>Documenting and Accepting Payments for Sponsorship</a:t>
            </a:r>
          </a:p>
        </p:txBody>
      </p:sp>
    </p:spTree>
    <p:extLst>
      <p:ext uri="{BB962C8B-B14F-4D97-AF65-F5344CB8AC3E}">
        <p14:creationId xmlns:p14="http://schemas.microsoft.com/office/powerpoint/2010/main" val="826440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r>
              <a:rPr lang="en-US" dirty="0" smtClean="0"/>
              <a:t>Definitions</a:t>
            </a:r>
          </a:p>
          <a:p>
            <a:r>
              <a:rPr lang="en-US" dirty="0" smtClean="0"/>
              <a:t>IRS rules</a:t>
            </a:r>
          </a:p>
          <a:p>
            <a:pPr marL="109728" indent="0">
              <a:buNone/>
            </a:pPr>
            <a:r>
              <a:rPr lang="en-US" dirty="0"/>
              <a:t> </a:t>
            </a:r>
            <a:r>
              <a:rPr lang="en-US" dirty="0" smtClean="0"/>
              <a:t>     Sponsor “Recognition” versus</a:t>
            </a:r>
          </a:p>
          <a:p>
            <a:pPr marL="109728" indent="0">
              <a:buNone/>
            </a:pPr>
            <a:r>
              <a:rPr lang="en-US" dirty="0"/>
              <a:t> </a:t>
            </a:r>
            <a:r>
              <a:rPr lang="en-US" dirty="0" smtClean="0"/>
              <a:t>     Sponsor “Promotion”  </a:t>
            </a:r>
          </a:p>
          <a:p>
            <a:r>
              <a:rPr lang="en-US" dirty="0" smtClean="0"/>
              <a:t>Why does it matter ? </a:t>
            </a:r>
          </a:p>
          <a:p>
            <a:r>
              <a:rPr lang="en-US" dirty="0" smtClean="0"/>
              <a:t>Some Guidelines</a:t>
            </a:r>
          </a:p>
          <a:p>
            <a:r>
              <a:rPr lang="en-US" dirty="0" smtClean="0"/>
              <a:t>Documenting and accepting payment for Sponsorships </a:t>
            </a:r>
            <a:endParaRPr lang="en-US" dirty="0"/>
          </a:p>
        </p:txBody>
      </p:sp>
      <p:sp>
        <p:nvSpPr>
          <p:cNvPr id="3" name="Title 2"/>
          <p:cNvSpPr>
            <a:spLocks noGrp="1"/>
          </p:cNvSpPr>
          <p:nvPr>
            <p:ph type="title"/>
          </p:nvPr>
        </p:nvSpPr>
        <p:spPr/>
        <p:txBody>
          <a:bodyPr/>
          <a:lstStyle/>
          <a:p>
            <a:r>
              <a:rPr lang="en-US" dirty="0" smtClean="0"/>
              <a:t>Agenda</a:t>
            </a:r>
            <a:endParaRPr lang="en-US" dirty="0"/>
          </a:p>
        </p:txBody>
      </p:sp>
    </p:spTree>
    <p:extLst>
      <p:ext uri="{BB962C8B-B14F-4D97-AF65-F5344CB8AC3E}">
        <p14:creationId xmlns:p14="http://schemas.microsoft.com/office/powerpoint/2010/main" val="178178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109728" indent="0">
              <a:buNone/>
            </a:pPr>
            <a:r>
              <a:rPr lang="en-US" dirty="0" smtClean="0"/>
              <a:t>Qualified Sponsorships versus Advertising Expense </a:t>
            </a:r>
          </a:p>
          <a:p>
            <a:endParaRPr lang="en-US" dirty="0"/>
          </a:p>
          <a:p>
            <a:r>
              <a:rPr lang="en-US" dirty="0" smtClean="0"/>
              <a:t>A </a:t>
            </a:r>
            <a:r>
              <a:rPr lang="en-US" dirty="0"/>
              <a:t>payment qualifies as </a:t>
            </a:r>
            <a:r>
              <a:rPr lang="en-US"/>
              <a:t>a </a:t>
            </a:r>
            <a:r>
              <a:rPr lang="en-US" smtClean="0"/>
              <a:t>charitable </a:t>
            </a:r>
            <a:r>
              <a:rPr lang="en-US" dirty="0" smtClean="0"/>
              <a:t>sponsorship </a:t>
            </a:r>
            <a:r>
              <a:rPr lang="en-US" dirty="0"/>
              <a:t>as long as the sponsor does not receive any substantial benefits in return. </a:t>
            </a:r>
            <a:endParaRPr lang="en-US" dirty="0" smtClean="0"/>
          </a:p>
          <a:p>
            <a:r>
              <a:rPr lang="en-US" dirty="0" smtClean="0"/>
              <a:t>However</a:t>
            </a:r>
            <a:r>
              <a:rPr lang="en-US" dirty="0"/>
              <a:t>, if a nonprofit actively promotes a sponsor’s products and/or services, it provides the sponsor with substantial benefits in the form of advertising, thus the sponsorship becomes taxable </a:t>
            </a:r>
            <a:r>
              <a:rPr lang="en-US" dirty="0" smtClean="0"/>
              <a:t>advertising revenue. </a:t>
            </a:r>
            <a:endParaRPr lang="en-US" dirty="0"/>
          </a:p>
          <a:p>
            <a:endParaRPr lang="en-US" dirty="0"/>
          </a:p>
        </p:txBody>
      </p:sp>
      <p:sp>
        <p:nvSpPr>
          <p:cNvPr id="3" name="Title 2"/>
          <p:cNvSpPr>
            <a:spLocks noGrp="1"/>
          </p:cNvSpPr>
          <p:nvPr>
            <p:ph type="title"/>
          </p:nvPr>
        </p:nvSpPr>
        <p:spPr/>
        <p:txBody>
          <a:bodyPr/>
          <a:lstStyle/>
          <a:p>
            <a:r>
              <a:rPr lang="en-US" dirty="0" smtClean="0"/>
              <a:t>Definitions</a:t>
            </a:r>
            <a:endParaRPr lang="en-US" dirty="0"/>
          </a:p>
        </p:txBody>
      </p:sp>
    </p:spTree>
    <p:extLst>
      <p:ext uri="{BB962C8B-B14F-4D97-AF65-F5344CB8AC3E}">
        <p14:creationId xmlns:p14="http://schemas.microsoft.com/office/powerpoint/2010/main" val="2346009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400" dirty="0"/>
              <a:t>The IRS </a:t>
            </a:r>
            <a:r>
              <a:rPr lang="en-US" sz="2400" dirty="0" smtClean="0"/>
              <a:t>differentiates between </a:t>
            </a:r>
            <a:r>
              <a:rPr lang="en-US" sz="2400" dirty="0"/>
              <a:t>sponsor </a:t>
            </a:r>
            <a:r>
              <a:rPr lang="en-US" sz="2400" u="sng" dirty="0"/>
              <a:t>recognition</a:t>
            </a:r>
            <a:r>
              <a:rPr lang="en-US" sz="2400" dirty="0"/>
              <a:t> and sponsor </a:t>
            </a:r>
            <a:r>
              <a:rPr lang="en-US" sz="2400" u="sng" dirty="0"/>
              <a:t>promotion</a:t>
            </a:r>
            <a:r>
              <a:rPr lang="en-US" sz="2400" dirty="0"/>
              <a:t>. For this reason, </a:t>
            </a:r>
            <a:r>
              <a:rPr lang="en-US" sz="2400" dirty="0" smtClean="0"/>
              <a:t>nonprofits need to be careful </a:t>
            </a:r>
            <a:r>
              <a:rPr lang="en-US" sz="2400" dirty="0"/>
              <a:t>about </a:t>
            </a:r>
            <a:r>
              <a:rPr lang="en-US" sz="2400" dirty="0" smtClean="0"/>
              <a:t>how they categorize sponsors</a:t>
            </a:r>
            <a:r>
              <a:rPr lang="en-US" sz="2400" dirty="0"/>
              <a:t>. </a:t>
            </a:r>
          </a:p>
          <a:p>
            <a:endParaRPr lang="en-US" sz="2400" dirty="0" smtClean="0"/>
          </a:p>
          <a:p>
            <a:r>
              <a:rPr lang="en-US" sz="2400" dirty="0" smtClean="0"/>
              <a:t>Per </a:t>
            </a:r>
            <a:r>
              <a:rPr lang="en-US" sz="2400" dirty="0"/>
              <a:t>IRS rules, nonprofits can acknowledge sponsors by mentioning or displaying the following: company name, company logo, product lines and contact information (address, phone number, web address). Nonprofits are also permitted to mention slogans and value-neutral descriptions </a:t>
            </a:r>
            <a:r>
              <a:rPr lang="en-US" sz="2400" dirty="0" smtClean="0"/>
              <a:t>(no pricing, etc.) of </a:t>
            </a:r>
            <a:r>
              <a:rPr lang="en-US" sz="2400" dirty="0"/>
              <a:t>a sponsor’s goods or services in acknowledging their support. In addition, nonprofits can display or distribute a sponsor’s products to the general public at the sponsored activity or event. </a:t>
            </a:r>
          </a:p>
          <a:p>
            <a:endParaRPr lang="en-US" dirty="0"/>
          </a:p>
        </p:txBody>
      </p:sp>
      <p:sp>
        <p:nvSpPr>
          <p:cNvPr id="3" name="Title 2"/>
          <p:cNvSpPr>
            <a:spLocks noGrp="1"/>
          </p:cNvSpPr>
          <p:nvPr>
            <p:ph type="title"/>
          </p:nvPr>
        </p:nvSpPr>
        <p:spPr/>
        <p:txBody>
          <a:bodyPr/>
          <a:lstStyle/>
          <a:p>
            <a:r>
              <a:rPr lang="en-US" dirty="0" smtClean="0"/>
              <a:t>IRS rules</a:t>
            </a:r>
            <a:endParaRPr lang="en-US" dirty="0"/>
          </a:p>
        </p:txBody>
      </p:sp>
    </p:spTree>
    <p:extLst>
      <p:ext uri="{BB962C8B-B14F-4D97-AF65-F5344CB8AC3E}">
        <p14:creationId xmlns:p14="http://schemas.microsoft.com/office/powerpoint/2010/main" val="802460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600" dirty="0"/>
              <a:t>The IRS defines </a:t>
            </a:r>
            <a:r>
              <a:rPr lang="en-US" sz="2600" dirty="0" smtClean="0"/>
              <a:t>“Advertising” (thus sponsor “promotion”) </a:t>
            </a:r>
            <a:r>
              <a:rPr lang="en-US" sz="2600" dirty="0"/>
              <a:t>as any sponsor recognition or message that includes the following: </a:t>
            </a:r>
          </a:p>
          <a:p>
            <a:pPr marL="624078" indent="-514350">
              <a:buFont typeface="+mj-lt"/>
              <a:buAutoNum type="arabicPeriod"/>
            </a:pPr>
            <a:r>
              <a:rPr lang="en-US" sz="2600" dirty="0"/>
              <a:t>Qualitative or comparative language; </a:t>
            </a:r>
          </a:p>
          <a:p>
            <a:pPr marL="624078" indent="-514350">
              <a:buFont typeface="+mj-lt"/>
              <a:buAutoNum type="arabicPeriod"/>
            </a:pPr>
            <a:r>
              <a:rPr lang="en-US" sz="2600" dirty="0"/>
              <a:t>Price information or indications of saving or value, or </a:t>
            </a:r>
          </a:p>
          <a:p>
            <a:pPr marL="624078" indent="-514350">
              <a:buFont typeface="+mj-lt"/>
              <a:buAutoNum type="arabicPeriod"/>
            </a:pPr>
            <a:r>
              <a:rPr lang="en-US" sz="2600" dirty="0"/>
              <a:t>A call to purchase, sell or use the sponsor’s products or </a:t>
            </a:r>
            <a:r>
              <a:rPr lang="en-US" sz="2600" dirty="0" smtClean="0"/>
              <a:t>services (i.e. order forms, links to sponsor website to order </a:t>
            </a:r>
            <a:r>
              <a:rPr lang="en-US" sz="2600" dirty="0" err="1" smtClean="0"/>
              <a:t>products,etc</a:t>
            </a:r>
            <a:r>
              <a:rPr lang="en-US" sz="2600" dirty="0" smtClean="0"/>
              <a:t>.). </a:t>
            </a:r>
            <a:endParaRPr lang="en-US" sz="2600" dirty="0"/>
          </a:p>
          <a:p>
            <a:r>
              <a:rPr lang="en-US" sz="2600" dirty="0" smtClean="0"/>
              <a:t>As such, you want to </a:t>
            </a:r>
            <a:r>
              <a:rPr lang="en-US" sz="2600" u="sng" dirty="0" smtClean="0"/>
              <a:t>avoid</a:t>
            </a:r>
            <a:r>
              <a:rPr lang="en-US" sz="2600" dirty="0" smtClean="0"/>
              <a:t> providing </a:t>
            </a:r>
            <a:r>
              <a:rPr lang="en-US" sz="2600" dirty="0"/>
              <a:t>coupons, endorsements, or comparisons to a sponsor’s competitors at the sponsored activity or event.</a:t>
            </a:r>
          </a:p>
          <a:p>
            <a:endParaRPr lang="en-US" dirty="0"/>
          </a:p>
        </p:txBody>
      </p:sp>
      <p:sp>
        <p:nvSpPr>
          <p:cNvPr id="3" name="Title 2"/>
          <p:cNvSpPr>
            <a:spLocks noGrp="1"/>
          </p:cNvSpPr>
          <p:nvPr>
            <p:ph type="title"/>
          </p:nvPr>
        </p:nvSpPr>
        <p:spPr/>
        <p:txBody>
          <a:bodyPr/>
          <a:lstStyle/>
          <a:p>
            <a:r>
              <a:rPr lang="en-US" dirty="0" smtClean="0"/>
              <a:t>IRS Rules, cont.</a:t>
            </a:r>
            <a:endParaRPr lang="en-US" dirty="0"/>
          </a:p>
        </p:txBody>
      </p:sp>
    </p:spTree>
    <p:extLst>
      <p:ext uri="{BB962C8B-B14F-4D97-AF65-F5344CB8AC3E}">
        <p14:creationId xmlns:p14="http://schemas.microsoft.com/office/powerpoint/2010/main" val="2654136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Sponsor “promotion” or advertising is  considered income to UCSD and can be subject to “Unrelated Business Income Tax”. </a:t>
            </a:r>
          </a:p>
          <a:p>
            <a:endParaRPr lang="en-US" dirty="0"/>
          </a:p>
          <a:p>
            <a:r>
              <a:rPr lang="en-US" dirty="0" smtClean="0"/>
              <a:t>Proper donor stewardship. When setting up Sponsorships for an event, conference, etc.,  sponsor benefits need to be clearly defined and vetted to manage donor expectations as to whether their sponsorship will be tax deductible or not.  </a:t>
            </a:r>
            <a:endParaRPr lang="en-US" dirty="0"/>
          </a:p>
        </p:txBody>
      </p:sp>
      <p:sp>
        <p:nvSpPr>
          <p:cNvPr id="3" name="Title 2"/>
          <p:cNvSpPr>
            <a:spLocks noGrp="1"/>
          </p:cNvSpPr>
          <p:nvPr>
            <p:ph type="title"/>
          </p:nvPr>
        </p:nvSpPr>
        <p:spPr/>
        <p:txBody>
          <a:bodyPr/>
          <a:lstStyle/>
          <a:p>
            <a:r>
              <a:rPr lang="en-US" dirty="0" smtClean="0"/>
              <a:t>Why does it matter? </a:t>
            </a:r>
            <a:endParaRPr lang="en-US" dirty="0"/>
          </a:p>
        </p:txBody>
      </p:sp>
    </p:spTree>
    <p:extLst>
      <p:ext uri="{BB962C8B-B14F-4D97-AF65-F5344CB8AC3E}">
        <p14:creationId xmlns:p14="http://schemas.microsoft.com/office/powerpoint/2010/main" val="1717875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fontScale="92500" lnSpcReduction="20000"/>
          </a:bodyPr>
          <a:lstStyle/>
          <a:p>
            <a:pPr marL="109728" indent="0">
              <a:buNone/>
            </a:pPr>
            <a:r>
              <a:rPr lang="en-US" dirty="0" smtClean="0"/>
              <a:t>“</a:t>
            </a:r>
            <a:r>
              <a:rPr lang="en-US" sz="2600" dirty="0" smtClean="0"/>
              <a:t>Acceptable” Benefits for a Sponsorship to be a “Qualified” Sponsorship </a:t>
            </a:r>
          </a:p>
          <a:p>
            <a:pPr marL="109728" indent="0">
              <a:buNone/>
            </a:pPr>
            <a:r>
              <a:rPr lang="en-US" sz="2600" dirty="0" smtClean="0"/>
              <a:t>1. Company name and logo placement in </a:t>
            </a:r>
          </a:p>
          <a:p>
            <a:pPr marL="109728" indent="0">
              <a:buNone/>
            </a:pPr>
            <a:r>
              <a:rPr lang="en-US" sz="2600" dirty="0" smtClean="0"/>
              <a:t>      	 Official event program, event printed      	 	 materials, event website, event T-	  	 	 shirts, banners, etc. (AKA: Donor 	 	 	 Stewardship/thank you )</a:t>
            </a:r>
          </a:p>
          <a:p>
            <a:pPr marL="109728" indent="0">
              <a:buNone/>
            </a:pPr>
            <a:r>
              <a:rPr lang="en-US" sz="2600" dirty="0" smtClean="0"/>
              <a:t>2. Sponsor recognition at event opening </a:t>
            </a:r>
            <a:r>
              <a:rPr lang="en-US" sz="2600" dirty="0" err="1" smtClean="0"/>
              <a:t>remarks,etc</a:t>
            </a:r>
            <a:r>
              <a:rPr lang="en-US" sz="2600" dirty="0" smtClean="0"/>
              <a:t>.  </a:t>
            </a:r>
          </a:p>
          <a:p>
            <a:pPr marL="109728" indent="0">
              <a:buNone/>
            </a:pPr>
            <a:r>
              <a:rPr lang="en-US" sz="2600" dirty="0" smtClean="0"/>
              <a:t>3. Company “</a:t>
            </a:r>
            <a:r>
              <a:rPr lang="en-US" sz="2600" dirty="0" err="1" smtClean="0"/>
              <a:t>give-aways</a:t>
            </a:r>
            <a:r>
              <a:rPr lang="en-US" sz="2600" dirty="0" smtClean="0"/>
              <a:t>” of product or display of product at event</a:t>
            </a:r>
          </a:p>
          <a:p>
            <a:pPr marL="109728" indent="0">
              <a:buNone/>
            </a:pPr>
            <a:r>
              <a:rPr lang="en-US" sz="2600" dirty="0" smtClean="0"/>
              <a:t>4. Event Tickets (note- there may be a non-   deductible component to these (dinner, hotel rooms, etc. that needs to be disclosed to the sponsor in writing)</a:t>
            </a:r>
          </a:p>
          <a:p>
            <a:pPr marL="109728" indent="0">
              <a:buNone/>
            </a:pPr>
            <a:r>
              <a:rPr lang="en-US" dirty="0" smtClean="0"/>
              <a:t>5. Opportunity to judge event based competitions </a:t>
            </a:r>
            <a:endParaRPr lang="en-US" dirty="0"/>
          </a:p>
        </p:txBody>
      </p:sp>
      <p:sp>
        <p:nvSpPr>
          <p:cNvPr id="3" name="Title 2"/>
          <p:cNvSpPr>
            <a:spLocks noGrp="1"/>
          </p:cNvSpPr>
          <p:nvPr>
            <p:ph type="title"/>
          </p:nvPr>
        </p:nvSpPr>
        <p:spPr>
          <a:xfrm>
            <a:off x="457200" y="274638"/>
            <a:ext cx="8229600" cy="792162"/>
          </a:xfrm>
        </p:spPr>
        <p:txBody>
          <a:bodyPr/>
          <a:lstStyle/>
          <a:p>
            <a:r>
              <a:rPr lang="en-US" dirty="0" smtClean="0"/>
              <a:t>Some Guidelines</a:t>
            </a:r>
            <a:endParaRPr lang="en-US" dirty="0"/>
          </a:p>
        </p:txBody>
      </p:sp>
    </p:spTree>
    <p:extLst>
      <p:ext uri="{BB962C8B-B14F-4D97-AF65-F5344CB8AC3E}">
        <p14:creationId xmlns:p14="http://schemas.microsoft.com/office/powerpoint/2010/main" val="759750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smtClean="0"/>
              <a:t>Sponsorship benefits that may classify as “Advertising”</a:t>
            </a:r>
          </a:p>
          <a:p>
            <a:pPr marL="624078" indent="-514350">
              <a:buFont typeface="+mj-lt"/>
              <a:buAutoNum type="arabicPeriod"/>
            </a:pPr>
            <a:r>
              <a:rPr lang="en-US" dirty="0" smtClean="0"/>
              <a:t>Vendor booth/tables where sponsor can sell product, provide price lists, provide order forms, etc. </a:t>
            </a:r>
          </a:p>
          <a:p>
            <a:pPr marL="624078" indent="-514350">
              <a:buFont typeface="+mj-lt"/>
              <a:buAutoNum type="arabicPeriod"/>
            </a:pPr>
            <a:r>
              <a:rPr lang="en-US" dirty="0" smtClean="0"/>
              <a:t>Links to sponsor website to order/buy products from event website </a:t>
            </a:r>
          </a:p>
          <a:p>
            <a:pPr marL="624078" indent="-514350">
              <a:buFont typeface="+mj-lt"/>
              <a:buAutoNum type="arabicPeriod"/>
            </a:pPr>
            <a:r>
              <a:rPr lang="en-US" dirty="0" smtClean="0"/>
              <a:t>Endorsements for sponsor’s product over other comparable products</a:t>
            </a:r>
          </a:p>
          <a:p>
            <a:pPr marL="624078" indent="-514350">
              <a:buFont typeface="+mj-lt"/>
              <a:buAutoNum type="arabicPeriod"/>
            </a:pPr>
            <a:r>
              <a:rPr lang="en-US" dirty="0"/>
              <a:t>Inducements to purchase, sell, or use the products or services</a:t>
            </a:r>
            <a:r>
              <a:rPr lang="en-US" dirty="0" smtClean="0"/>
              <a:t> </a:t>
            </a:r>
          </a:p>
          <a:p>
            <a:pPr marL="624078" indent="-514350">
              <a:buFont typeface="+mj-lt"/>
              <a:buAutoNum type="arabicPeriod"/>
            </a:pPr>
            <a:r>
              <a:rPr lang="en-US" sz="2600" dirty="0" smtClean="0"/>
              <a:t>Coupons for discounted prices for sponsor products</a:t>
            </a:r>
            <a:endParaRPr lang="en-US" sz="2600" dirty="0"/>
          </a:p>
        </p:txBody>
      </p:sp>
      <p:sp>
        <p:nvSpPr>
          <p:cNvPr id="3" name="Title 2"/>
          <p:cNvSpPr>
            <a:spLocks noGrp="1"/>
          </p:cNvSpPr>
          <p:nvPr>
            <p:ph type="title"/>
          </p:nvPr>
        </p:nvSpPr>
        <p:spPr/>
        <p:txBody>
          <a:bodyPr/>
          <a:lstStyle/>
          <a:p>
            <a:r>
              <a:rPr lang="en-US" dirty="0" smtClean="0"/>
              <a:t>Some Guidelines, cont. </a:t>
            </a:r>
            <a:endParaRPr lang="en-US" dirty="0"/>
          </a:p>
        </p:txBody>
      </p:sp>
    </p:spTree>
    <p:extLst>
      <p:ext uri="{BB962C8B-B14F-4D97-AF65-F5344CB8AC3E}">
        <p14:creationId xmlns:p14="http://schemas.microsoft.com/office/powerpoint/2010/main" val="4170974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If a Sponsorship qualifies as a gift, a solicitation letter with the Sponsorship amount and acceptable benefits should be sent to potential sponsors. A sample letter for a simple Sponsorship solicitation letter with “acceptable benefits” follows.   </a:t>
            </a:r>
          </a:p>
          <a:p>
            <a:endParaRPr lang="en-US" sz="2400" dirty="0" smtClean="0"/>
          </a:p>
          <a:p>
            <a:r>
              <a:rPr lang="en-US" sz="2400" dirty="0" smtClean="0"/>
              <a:t>For Sponsorships that have various levels and also have non-tax deductible benefits, please contact Gift Processing for help.                            </a:t>
            </a:r>
            <a:endParaRPr lang="en-US" sz="2400" dirty="0"/>
          </a:p>
        </p:txBody>
      </p:sp>
      <p:sp>
        <p:nvSpPr>
          <p:cNvPr id="3" name="Title 2"/>
          <p:cNvSpPr>
            <a:spLocks noGrp="1"/>
          </p:cNvSpPr>
          <p:nvPr>
            <p:ph type="title"/>
          </p:nvPr>
        </p:nvSpPr>
        <p:spPr/>
        <p:txBody>
          <a:bodyPr>
            <a:normAutofit fontScale="90000"/>
          </a:bodyPr>
          <a:lstStyle/>
          <a:p>
            <a:r>
              <a:rPr lang="en-US" dirty="0" smtClean="0"/>
              <a:t>Documenting and Accepting Payments for Sponsorships</a:t>
            </a:r>
            <a:endParaRPr lang="en-US" dirty="0"/>
          </a:p>
        </p:txBody>
      </p:sp>
    </p:spTree>
    <p:extLst>
      <p:ext uri="{BB962C8B-B14F-4D97-AF65-F5344CB8AC3E}">
        <p14:creationId xmlns:p14="http://schemas.microsoft.com/office/powerpoint/2010/main" val="13783572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290</TotalTime>
  <Words>680</Words>
  <Application>Microsoft Office PowerPoint</Application>
  <PresentationFormat>On-screen Show (4:3)</PresentationFormat>
  <Paragraphs>55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Sponsorships</vt:lpstr>
      <vt:lpstr>Agenda</vt:lpstr>
      <vt:lpstr>Definitions</vt:lpstr>
      <vt:lpstr>IRS rules</vt:lpstr>
      <vt:lpstr>IRS Rules, cont.</vt:lpstr>
      <vt:lpstr>Why does it matter? </vt:lpstr>
      <vt:lpstr>Some Guidelines</vt:lpstr>
      <vt:lpstr>Some Guidelines, cont. </vt:lpstr>
      <vt:lpstr>Documenting and Accepting Payments for Sponsorships</vt:lpstr>
      <vt:lpstr>Documenting and Accepting Payments for Sponsorships</vt:lpstr>
      <vt:lpstr>Documenting and Accepting Payments for Sponsorship</vt:lpstr>
      <vt:lpstr>Documenting and Accepting Payments for Sponsorship</vt:lpstr>
    </vt:vector>
  </TitlesOfParts>
  <Company>UCSD External &amp; Business Affairs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Sponsorships</dc:title>
  <dc:creator>Terry, Kathleen</dc:creator>
  <cp:lastModifiedBy>Terry, Kathleen</cp:lastModifiedBy>
  <cp:revision>36</cp:revision>
  <cp:lastPrinted>2017-04-17T18:32:03Z</cp:lastPrinted>
  <dcterms:created xsi:type="dcterms:W3CDTF">2016-09-01T21:19:14Z</dcterms:created>
  <dcterms:modified xsi:type="dcterms:W3CDTF">2018-03-01T16:49:40Z</dcterms:modified>
</cp:coreProperties>
</file>